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55700-8942-46E7-9610-ACE610B8F040}" v="824" dt="2021-09-08T15:02:12.9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959" autoAdjust="0"/>
    <p:restoredTop sz="94660"/>
  </p:normalViewPr>
  <p:slideViewPr>
    <p:cSldViewPr snapToGrid="0">
      <p:cViewPr varScale="1">
        <p:scale>
          <a:sx n="73" d="100"/>
          <a:sy n="73" d="100"/>
        </p:scale>
        <p:origin x="-46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33917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967380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1323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388303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96180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154479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1850839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2715530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3024906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2454508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1340386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AA868-8872-43E4-8C98-D34DABD1FD38}" type="datetimeFigureOut">
              <a:rPr lang="pl-PL" smtClean="0"/>
              <a:pPr/>
              <a:t>2021-09-08</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C6C3F-668B-4AF5-BFA9-0F657EB068D6}" type="slidenum">
              <a:rPr lang="pl-PL" smtClean="0"/>
              <a:pPr/>
              <a:t>‹#›</a:t>
            </a:fld>
            <a:endParaRPr lang="pl-PL"/>
          </a:p>
        </p:txBody>
      </p:sp>
    </p:spTree>
    <p:extLst>
      <p:ext uri="{BB962C8B-B14F-4D97-AF65-F5344CB8AC3E}">
        <p14:creationId xmlns:p14="http://schemas.microsoft.com/office/powerpoint/2010/main" xmlns="" val="3926633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9">
            <a:extLst>
              <a:ext uri="{FF2B5EF4-FFF2-40B4-BE49-F238E27FC236}">
                <a16:creationId xmlns:a16="http://schemas.microsoft.com/office/drawing/2014/main" xmlns="" id="{D776D29F-0A2C-4F75-8582-7C7DFCBD11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p:cNvSpPr>
            <a:spLocks noGrp="1"/>
          </p:cNvSpPr>
          <p:nvPr>
            <p:ph type="ctrTitle"/>
          </p:nvPr>
        </p:nvSpPr>
        <p:spPr>
          <a:xfrm>
            <a:off x="838200" y="1174819"/>
            <a:ext cx="4375151" cy="2858363"/>
          </a:xfrm>
        </p:spPr>
        <p:txBody>
          <a:bodyPr>
            <a:normAutofit/>
          </a:bodyPr>
          <a:lstStyle/>
          <a:p>
            <a:pPr algn="l"/>
            <a:r>
              <a:rPr lang="pl-PL" sz="7200">
                <a:solidFill>
                  <a:schemeClr val="bg1"/>
                </a:solidFill>
                <a:cs typeface="Calibri Light"/>
              </a:rPr>
              <a:t>Jan III Sobieski</a:t>
            </a:r>
          </a:p>
        </p:txBody>
      </p:sp>
      <p:sp>
        <p:nvSpPr>
          <p:cNvPr id="3" name="Podtytuł 2"/>
          <p:cNvSpPr>
            <a:spLocks noGrp="1"/>
          </p:cNvSpPr>
          <p:nvPr>
            <p:ph type="subTitle" idx="1"/>
          </p:nvPr>
        </p:nvSpPr>
        <p:spPr>
          <a:xfrm>
            <a:off x="838200" y="4414180"/>
            <a:ext cx="4377793" cy="1594508"/>
          </a:xfrm>
        </p:spPr>
        <p:txBody>
          <a:bodyPr vert="horz" lIns="91440" tIns="45720" rIns="91440" bIns="45720" rtlCol="0" anchor="t">
            <a:normAutofit/>
          </a:bodyPr>
          <a:lstStyle/>
          <a:p>
            <a:pPr algn="l"/>
            <a:r>
              <a:rPr lang="pl-PL" dirty="0">
                <a:solidFill>
                  <a:schemeClr val="bg1"/>
                </a:solidFill>
                <a:cs typeface="Calibri"/>
              </a:rPr>
              <a:t>Klaudia Krawcewicz</a:t>
            </a:r>
            <a:endParaRPr lang="pl-PL" dirty="0">
              <a:solidFill>
                <a:schemeClr val="bg1"/>
              </a:solidFill>
            </a:endParaRPr>
          </a:p>
        </p:txBody>
      </p:sp>
      <p:pic>
        <p:nvPicPr>
          <p:cNvPr id="5" name="Obraz 5" descr="Obraz zawierający słoń, osoba&#10;&#10;Opis wygenerowany automatycznie">
            <a:extLst>
              <a:ext uri="{FF2B5EF4-FFF2-40B4-BE49-F238E27FC236}">
                <a16:creationId xmlns:a16="http://schemas.microsoft.com/office/drawing/2014/main" xmlns="" id="{DF3D4346-6042-41E2-B9E1-3080394102CE}"/>
              </a:ext>
            </a:extLst>
          </p:cNvPr>
          <p:cNvPicPr>
            <a:picLocks noChangeAspect="1"/>
          </p:cNvPicPr>
          <p:nvPr/>
        </p:nvPicPr>
        <p:blipFill rotWithShape="1">
          <a:blip r:embed="rId2"/>
          <a:srcRect r="2" b="14668"/>
          <a:stretch/>
        </p:blipFill>
        <p:spPr>
          <a:xfrm>
            <a:off x="5581701"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41" name="Freeform: Shape 11">
            <a:extLst>
              <a:ext uri="{FF2B5EF4-FFF2-40B4-BE49-F238E27FC236}">
                <a16:creationId xmlns:a16="http://schemas.microsoft.com/office/drawing/2014/main" xmlns="" id="{C4D41903-2C9D-4F9E-AA1F-6161F8A6F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13">
            <a:extLst>
              <a:ext uri="{FF2B5EF4-FFF2-40B4-BE49-F238E27FC236}">
                <a16:creationId xmlns:a16="http://schemas.microsoft.com/office/drawing/2014/main" xmlns="" id="{9E4574B5-C90E-412D-BAB0-B9F483290C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xmlns="" val="650317164"/>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ytuł 1">
            <a:extLst>
              <a:ext uri="{FF2B5EF4-FFF2-40B4-BE49-F238E27FC236}">
                <a16:creationId xmlns:a16="http://schemas.microsoft.com/office/drawing/2014/main" xmlns="" id="{95B4A13E-F87B-4ED4-9C0B-90C43B60229F}"/>
              </a:ext>
            </a:extLst>
          </p:cNvPr>
          <p:cNvSpPr>
            <a:spLocks noGrp="1"/>
          </p:cNvSpPr>
          <p:nvPr>
            <p:ph type="title"/>
          </p:nvPr>
        </p:nvSpPr>
        <p:spPr>
          <a:xfrm>
            <a:off x="640080" y="325369"/>
            <a:ext cx="4368602" cy="1956841"/>
          </a:xfrm>
        </p:spPr>
        <p:txBody>
          <a:bodyPr anchor="b">
            <a:normAutofit/>
          </a:bodyPr>
          <a:lstStyle/>
          <a:p>
            <a:r>
              <a:rPr lang="pl-PL" sz="5400">
                <a:cs typeface="Calibri Light"/>
              </a:rPr>
              <a:t>Kim był Jan III Sobieski?</a:t>
            </a:r>
            <a:endParaRPr lang="pl-PL" sz="5400"/>
          </a:p>
        </p:txBody>
      </p:sp>
      <p:sp>
        <p:nvSpPr>
          <p:cNvPr id="11" name="sketchy line">
            <a:extLst>
              <a:ext uri="{FF2B5EF4-FFF2-40B4-BE49-F238E27FC236}">
                <a16:creationId xmlns:a16="http://schemas.microsoft.com/office/drawing/2014/main" xmlns=""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ymbol zastępczy zawartości 2">
            <a:extLst>
              <a:ext uri="{FF2B5EF4-FFF2-40B4-BE49-F238E27FC236}">
                <a16:creationId xmlns:a16="http://schemas.microsoft.com/office/drawing/2014/main" xmlns="" id="{936B0A2E-E0C5-49DB-AFDD-D9346BF82E24}"/>
              </a:ext>
            </a:extLst>
          </p:cNvPr>
          <p:cNvSpPr>
            <a:spLocks noGrp="1"/>
          </p:cNvSpPr>
          <p:nvPr>
            <p:ph idx="1"/>
          </p:nvPr>
        </p:nvSpPr>
        <p:spPr>
          <a:xfrm>
            <a:off x="640080" y="2872899"/>
            <a:ext cx="4243589" cy="3320668"/>
          </a:xfrm>
        </p:spPr>
        <p:txBody>
          <a:bodyPr vert="horz" lIns="91440" tIns="45720" rIns="91440" bIns="45720" rtlCol="0" anchor="t">
            <a:normAutofit fontScale="92500"/>
          </a:bodyPr>
          <a:lstStyle/>
          <a:p>
            <a:r>
              <a:rPr lang="pl-PL" sz="2200" dirty="0">
                <a:ea typeface="+mn-lt"/>
                <a:cs typeface="+mn-lt"/>
              </a:rPr>
              <a:t>Jan III Sobieski, mianowicie wielki król Polski, nazywany przez wodzów tureckich Lwem Lechistanu, a przez współczesnych mu na terenach europejskich Obrońcą Wiary. Panował w Polsce od roku 1674. Jako hetman wielki koronny poprowadził wojska do zwycięstwa nad zagrażającą Europie Turcją.</a:t>
            </a:r>
            <a:br>
              <a:rPr lang="pl-PL" sz="2200" dirty="0">
                <a:ea typeface="+mn-lt"/>
                <a:cs typeface="+mn-lt"/>
              </a:rPr>
            </a:br>
            <a:r>
              <a:rPr lang="pl-PL" sz="2200" dirty="0">
                <a:ea typeface="+mn-lt"/>
                <a:cs typeface="+mn-lt"/>
              </a:rPr>
              <a:t/>
            </a:r>
            <a:br>
              <a:rPr lang="pl-PL" sz="2200" dirty="0">
                <a:ea typeface="+mn-lt"/>
                <a:cs typeface="+mn-lt"/>
              </a:rPr>
            </a:br>
            <a:endParaRPr lang="pl-PL" sz="2200">
              <a:cs typeface="Calibri"/>
            </a:endParaRPr>
          </a:p>
        </p:txBody>
      </p:sp>
      <p:pic>
        <p:nvPicPr>
          <p:cNvPr id="4" name="Obraz 4" descr="Obraz zawierający osoba&#10;&#10;Opis wygenerowany automatycznie">
            <a:extLst>
              <a:ext uri="{FF2B5EF4-FFF2-40B4-BE49-F238E27FC236}">
                <a16:creationId xmlns:a16="http://schemas.microsoft.com/office/drawing/2014/main" xmlns="" id="{519EB93F-10F5-4C9E-91D9-572C9A872F6E}"/>
              </a:ext>
            </a:extLst>
          </p:cNvPr>
          <p:cNvPicPr>
            <a:picLocks noChangeAspect="1"/>
          </p:cNvPicPr>
          <p:nvPr/>
        </p:nvPicPr>
        <p:blipFill rotWithShape="1">
          <a:blip r:embed="rId2"/>
          <a:srcRect r="-1" b="3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xmlns="" val="3016684637"/>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1B2258F-86CA-4D4D-8270-BC05FCDEBF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tekst, osoba, grupa, osoby&#10;&#10;Opis wygenerowany automatycznie">
            <a:extLst>
              <a:ext uri="{FF2B5EF4-FFF2-40B4-BE49-F238E27FC236}">
                <a16:creationId xmlns:a16="http://schemas.microsoft.com/office/drawing/2014/main" xmlns="" id="{64D815A1-A2D6-4E7C-942C-C7CDC054C6B5}"/>
              </a:ext>
            </a:extLst>
          </p:cNvPr>
          <p:cNvPicPr>
            <a:picLocks noChangeAspect="1"/>
          </p:cNvPicPr>
          <p:nvPr/>
        </p:nvPicPr>
        <p:blipFill rotWithShape="1">
          <a:blip r:embed="rId2">
            <a:alphaModFix amt="50000"/>
          </a:blip>
          <a:srcRect t="14205" b="1208"/>
          <a:stretch/>
        </p:blipFill>
        <p:spPr>
          <a:xfrm>
            <a:off x="20" y="57510"/>
            <a:ext cx="12191980" cy="6857999"/>
          </a:xfrm>
          <a:prstGeom prst="rect">
            <a:avLst/>
          </a:prstGeom>
        </p:spPr>
      </p:pic>
      <p:sp>
        <p:nvSpPr>
          <p:cNvPr id="2" name="Tytuł 1">
            <a:extLst>
              <a:ext uri="{FF2B5EF4-FFF2-40B4-BE49-F238E27FC236}">
                <a16:creationId xmlns:a16="http://schemas.microsoft.com/office/drawing/2014/main" xmlns="" id="{09BBBE39-1F94-4A43-BEF3-7C88A8A20626}"/>
              </a:ext>
            </a:extLst>
          </p:cNvPr>
          <p:cNvSpPr>
            <a:spLocks noGrp="1"/>
          </p:cNvSpPr>
          <p:nvPr>
            <p:ph type="ctrTitle"/>
          </p:nvPr>
        </p:nvSpPr>
        <p:spPr>
          <a:xfrm>
            <a:off x="14377" y="1122362"/>
            <a:ext cx="9144000" cy="2900518"/>
          </a:xfrm>
        </p:spPr>
        <p:txBody>
          <a:bodyPr>
            <a:normAutofit/>
          </a:bodyPr>
          <a:lstStyle/>
          <a:p>
            <a:r>
              <a:rPr lang="pl-PL" dirty="0">
                <a:solidFill>
                  <a:srgbClr val="FFFFFF"/>
                </a:solidFill>
                <a:cs typeface="Calibri Light"/>
              </a:rPr>
              <a:t>ŻYCIORYS</a:t>
            </a:r>
          </a:p>
        </p:txBody>
      </p:sp>
      <p:sp>
        <p:nvSpPr>
          <p:cNvPr id="3" name="Podtytuł 2">
            <a:extLst>
              <a:ext uri="{FF2B5EF4-FFF2-40B4-BE49-F238E27FC236}">
                <a16:creationId xmlns:a16="http://schemas.microsoft.com/office/drawing/2014/main" xmlns="" id="{194D18E8-49BB-4F3B-B18D-9BCC696E54B0}"/>
              </a:ext>
            </a:extLst>
          </p:cNvPr>
          <p:cNvSpPr>
            <a:spLocks noGrp="1"/>
          </p:cNvSpPr>
          <p:nvPr>
            <p:ph type="subTitle" idx="1"/>
          </p:nvPr>
        </p:nvSpPr>
        <p:spPr>
          <a:xfrm>
            <a:off x="1524000" y="4159404"/>
            <a:ext cx="9144000" cy="1098395"/>
          </a:xfrm>
        </p:spPr>
        <p:txBody>
          <a:bodyPr>
            <a:normAutofit/>
          </a:bodyPr>
          <a:lstStyle/>
          <a:p>
            <a:endParaRPr lang="pl-PL">
              <a:solidFill>
                <a:srgbClr val="FFFFFF"/>
              </a:solidFill>
            </a:endParaRPr>
          </a:p>
        </p:txBody>
      </p:sp>
      <p:sp>
        <p:nvSpPr>
          <p:cNvPr id="5" name="Strzałka: w prawo 4">
            <a:extLst>
              <a:ext uri="{FF2B5EF4-FFF2-40B4-BE49-F238E27FC236}">
                <a16:creationId xmlns:a16="http://schemas.microsoft.com/office/drawing/2014/main" xmlns="" id="{9D9F7296-98EC-4850-8A4E-66B55E817FF6}"/>
              </a:ext>
            </a:extLst>
          </p:cNvPr>
          <p:cNvSpPr/>
          <p:nvPr/>
        </p:nvSpPr>
        <p:spPr>
          <a:xfrm>
            <a:off x="7173928" y="3028533"/>
            <a:ext cx="1897810" cy="920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xmlns="" val="32199325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a:extLst>
              <a:ext uri="{FF2B5EF4-FFF2-40B4-BE49-F238E27FC236}">
                <a16:creationId xmlns:a16="http://schemas.microsoft.com/office/drawing/2014/main" xmlns="" id="{7C432AFE-B3D2-4BFF-BF8F-96C27AFF1A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Obraz 20" descr="Obraz zawierający tekst, kobieta, wewnątrz, osoba&#10;&#10;Opis wygenerowany automatycznie">
            <a:extLst>
              <a:ext uri="{FF2B5EF4-FFF2-40B4-BE49-F238E27FC236}">
                <a16:creationId xmlns:a16="http://schemas.microsoft.com/office/drawing/2014/main" xmlns="" id="{2DC0E4E4-9968-40C2-A865-63DD29DC047D}"/>
              </a:ext>
            </a:extLst>
          </p:cNvPr>
          <p:cNvPicPr>
            <a:picLocks noChangeAspect="1"/>
          </p:cNvPicPr>
          <p:nvPr/>
        </p:nvPicPr>
        <p:blipFill rotWithShape="1">
          <a:blip r:embed="rId2">
            <a:alphaModFix amt="40000"/>
          </a:blip>
          <a:srcRect/>
          <a:stretch/>
        </p:blipFill>
        <p:spPr>
          <a:xfrm>
            <a:off x="20" y="143784"/>
            <a:ext cx="12191979" cy="6857990"/>
          </a:xfrm>
          <a:prstGeom prst="rect">
            <a:avLst/>
          </a:prstGeom>
        </p:spPr>
      </p:pic>
      <p:sp>
        <p:nvSpPr>
          <p:cNvPr id="27" name="Rectangle 26">
            <a:extLst>
              <a:ext uri="{FF2B5EF4-FFF2-40B4-BE49-F238E27FC236}">
                <a16:creationId xmlns:a16="http://schemas.microsoft.com/office/drawing/2014/main" xmlns=""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xmlns=""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1248" y="3241202"/>
            <a:ext cx="10506456"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pole tekstowe 3">
            <a:extLst>
              <a:ext uri="{FF2B5EF4-FFF2-40B4-BE49-F238E27FC236}">
                <a16:creationId xmlns:a16="http://schemas.microsoft.com/office/drawing/2014/main" xmlns="" id="{2293379A-CD85-459E-84D8-493E2F915943}"/>
              </a:ext>
            </a:extLst>
          </p:cNvPr>
          <p:cNvSpPr txBox="1"/>
          <p:nvPr/>
        </p:nvSpPr>
        <p:spPr>
          <a:xfrm>
            <a:off x="553701" y="3487774"/>
            <a:ext cx="11239701" cy="317325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700"/>
              <a:t>Jan III Sobieski przyszedł na świat w Olesku w 1629 roku. Studiował w Akademii Krakowskiej, później we Francji i Italii. Brał następnie udział w tłumieniu zrywu zwanego powstaniem Chmielnickiego. Walczył w wojnach ze Szwecją, a także w walkach z Rosją – zostając hetmanem polnym koronnym. Szczególną sławą okrył się za sprawą walk z Tatarami i Turcją na Ukrainie, zwłaszcza dzięki bitwie pod Chocimiem. Był Sobieski zwolennikiem stronnictwa profrancuskiego. Żonaty z Marią Kazimierą d’Arquien. Brał udział w konfederacji szczebrzeszyńskiej, czyli przeciwko królowi Michałowi Korybutowi Wiśniowieckiemu. Ozłocony zwycięstwami z Turkami Sobieski sięgnął po koronę wkrótce po śmierci Wiśniowieckiego. Prowadził politykę zagraniczną antyturecką i profrancuską. Wszedł zatem w układ z Burbonami w roku 1675, jednak w końcu zawarł sojusz z Habsburgami, co podyktowała sytuacja wywołana przez Turcję.</a:t>
            </a:r>
            <a:br>
              <a:rPr lang="en-US" sz="1700"/>
            </a:br>
            <a:r>
              <a:rPr lang="en-US" sz="1700"/>
              <a:t/>
            </a:r>
            <a:br>
              <a:rPr lang="en-US" sz="1700"/>
            </a:br>
            <a:endParaRPr lang="en-US" sz="1700"/>
          </a:p>
        </p:txBody>
      </p:sp>
    </p:spTree>
    <p:extLst>
      <p:ext uri="{BB962C8B-B14F-4D97-AF65-F5344CB8AC3E}">
        <p14:creationId xmlns:p14="http://schemas.microsoft.com/office/powerpoint/2010/main" xmlns="" val="15776955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xmlns="" id="{52B0AF26-15DF-4817-8FF1-ED67C165A510}"/>
              </a:ext>
            </a:extLst>
          </p:cNvPr>
          <p:cNvSpPr>
            <a:spLocks noGrp="1"/>
          </p:cNvSpPr>
          <p:nvPr>
            <p:ph idx="1"/>
          </p:nvPr>
        </p:nvSpPr>
        <p:spPr>
          <a:xfrm>
            <a:off x="4965431" y="655608"/>
            <a:ext cx="6586489" cy="5568211"/>
          </a:xfrm>
        </p:spPr>
        <p:txBody>
          <a:bodyPr vert="horz" lIns="91440" tIns="45720" rIns="91440" bIns="45720" rtlCol="0" anchor="t">
            <a:normAutofit/>
          </a:bodyPr>
          <a:lstStyle/>
          <a:p>
            <a:r>
              <a:rPr lang="pl-PL" sz="2400" dirty="0">
                <a:ea typeface="+mn-lt"/>
                <a:cs typeface="+mn-lt"/>
              </a:rPr>
              <a:t>W walkach stoczonych na terytoriach Austrii poprowadził odsiecz wiedeńską zdobywając obóz samego wezyra Kara Mustafy. Zyski tymczasem polityczne są dziś sprawą wielu dyskusji historycznych, bowiem uważa się dość powszechnie, że skala zwycięstwa nie przełożyła się na dobro RP. Za pewne brakło faktycznie wewnętrznego wsparcia ze strony szlachty, ale i brakło też Sobieskiemu pewnej energii, która wymagana jest do szczególnego rodzaju dyplomacji. Był ostatnim wielkim władcą RP, a ostatnim królem z elekcyjnych, którzy byli w stanie utrzymać pomyślność i suwerenność Rzeczypospolitej. Zmarł w Wilanowie w 1696 roku.</a:t>
            </a:r>
            <a:r>
              <a:rPr lang="pl-PL" sz="1900" dirty="0">
                <a:ea typeface="+mn-lt"/>
                <a:cs typeface="+mn-lt"/>
              </a:rPr>
              <a:t/>
            </a:r>
            <a:br>
              <a:rPr lang="pl-PL" sz="1900" dirty="0">
                <a:ea typeface="+mn-lt"/>
                <a:cs typeface="+mn-lt"/>
              </a:rPr>
            </a:br>
            <a:r>
              <a:rPr lang="pl-PL" sz="1900" dirty="0">
                <a:ea typeface="+mn-lt"/>
                <a:cs typeface="+mn-lt"/>
              </a:rPr>
              <a:t/>
            </a:r>
            <a:br>
              <a:rPr lang="pl-PL" sz="1900" dirty="0">
                <a:ea typeface="+mn-lt"/>
                <a:cs typeface="+mn-lt"/>
              </a:rPr>
            </a:br>
            <a:endParaRPr lang="pl-PL" sz="1900"/>
          </a:p>
        </p:txBody>
      </p:sp>
      <p:pic>
        <p:nvPicPr>
          <p:cNvPr id="4" name="Obraz 4" descr="Obraz zawierający zewnętrzne, roślina&#10;&#10;Opis wygenerowany automatycznie">
            <a:extLst>
              <a:ext uri="{FF2B5EF4-FFF2-40B4-BE49-F238E27FC236}">
                <a16:creationId xmlns:a16="http://schemas.microsoft.com/office/drawing/2014/main" xmlns="" id="{6B8350CF-41F0-420E-B8A4-E2A2A60C574E}"/>
              </a:ext>
            </a:extLst>
          </p:cNvPr>
          <p:cNvPicPr>
            <a:picLocks noChangeAspect="1"/>
          </p:cNvPicPr>
          <p:nvPr/>
        </p:nvPicPr>
        <p:blipFill rotWithShape="1">
          <a:blip r:embed="rId2"/>
          <a:srcRect l="16464" r="1355"/>
          <a:stretch/>
        </p:blipFill>
        <p:spPr>
          <a:xfrm>
            <a:off x="20" y="10"/>
            <a:ext cx="4635571" cy="6857990"/>
          </a:xfrm>
          <a:prstGeom prst="rect">
            <a:avLst/>
          </a:prstGeom>
          <a:effectLst/>
        </p:spPr>
      </p:pic>
    </p:spTree>
    <p:extLst>
      <p:ext uri="{BB962C8B-B14F-4D97-AF65-F5344CB8AC3E}">
        <p14:creationId xmlns:p14="http://schemas.microsoft.com/office/powerpoint/2010/main" xmlns="" val="1778849934"/>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xmlns=""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xmlns=""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xmlns="" id="{E378E1ED-5DB0-4C50-8441-6A9739021E3F}"/>
              </a:ext>
            </a:extLst>
          </p:cNvPr>
          <p:cNvSpPr>
            <a:spLocks noGrp="1"/>
          </p:cNvSpPr>
          <p:nvPr>
            <p:ph type="title"/>
          </p:nvPr>
        </p:nvSpPr>
        <p:spPr>
          <a:xfrm>
            <a:off x="804672" y="640080"/>
            <a:ext cx="3282696" cy="5257800"/>
          </a:xfrm>
        </p:spPr>
        <p:txBody>
          <a:bodyPr>
            <a:normAutofit/>
          </a:bodyPr>
          <a:lstStyle/>
          <a:p>
            <a:r>
              <a:rPr lang="pl-PL" b="1">
                <a:solidFill>
                  <a:schemeClr val="bg1"/>
                </a:solidFill>
                <a:cs typeface="Calibri Light"/>
              </a:rPr>
              <a:t>Bitwa pod Wiedniem</a:t>
            </a:r>
            <a:endParaRPr lang="pl-PL">
              <a:solidFill>
                <a:schemeClr val="bg1"/>
              </a:solidFill>
              <a:cs typeface="Calibri Light"/>
            </a:endParaRPr>
          </a:p>
        </p:txBody>
      </p:sp>
      <p:sp>
        <p:nvSpPr>
          <p:cNvPr id="3" name="Symbol zastępczy zawartości 2">
            <a:extLst>
              <a:ext uri="{FF2B5EF4-FFF2-40B4-BE49-F238E27FC236}">
                <a16:creationId xmlns:a16="http://schemas.microsoft.com/office/drawing/2014/main" xmlns="" id="{2E9512D1-EBB6-4B8F-8957-52D4F8AFC90A}"/>
              </a:ext>
            </a:extLst>
          </p:cNvPr>
          <p:cNvSpPr>
            <a:spLocks noGrp="1"/>
          </p:cNvSpPr>
          <p:nvPr>
            <p:ph idx="1"/>
          </p:nvPr>
        </p:nvSpPr>
        <p:spPr>
          <a:xfrm>
            <a:off x="5157101" y="309402"/>
            <a:ext cx="6829786" cy="6235460"/>
          </a:xfrm>
        </p:spPr>
        <p:txBody>
          <a:bodyPr vert="horz" lIns="91440" tIns="45720" rIns="91440" bIns="45720" rtlCol="0" anchor="ctr">
            <a:normAutofit/>
          </a:bodyPr>
          <a:lstStyle/>
          <a:p>
            <a:pPr marL="0" indent="0">
              <a:buNone/>
            </a:pPr>
            <a:r>
              <a:rPr lang="pl-PL" sz="1700">
                <a:ea typeface="+mn-lt"/>
                <a:cs typeface="+mn-lt"/>
              </a:rPr>
              <a:t> Bitwa stoczona pomiędzy sprzymierzonymi siłami polsko-austriacko-niemieckimi oraz armią turecką.</a:t>
            </a:r>
            <a:endParaRPr lang="pl-PL" sz="1700">
              <a:cs typeface="Calibri"/>
            </a:endParaRPr>
          </a:p>
          <a:p>
            <a:pPr marL="0" indent="0">
              <a:buNone/>
            </a:pPr>
            <a:r>
              <a:rPr lang="pl-PL" sz="1700">
                <a:ea typeface="+mn-lt"/>
                <a:cs typeface="+mn-lt"/>
              </a:rPr>
              <a:t>Król Jan III Sobieski, realizując traktat sojuszniczy z cesarzem, 11 sierpnia wyruszył z 27 tys. żołnierzy i 27 działami na odsiecz Wiednia, obleganego przez 100-tysięczną armię turecką pod dowództwem wielkiego wezyra Kara Mustafy. Cała armia odsieczowa, złożona z Austriaków, Szwabów, Bawarów, Sasów i Polaków, liczyła ok. 74 tys. ludzi. Na naradzie wojennej przyjęto plan Sobieskiego, który przewidywał przeprawę przez Dunaj części armii i przejście przez Las Wiedeński pozostałej, a następnie bezpośrednie uderzenie na wojska tureckie stojące pod miastem.</a:t>
            </a:r>
            <a:endParaRPr lang="pl-PL" sz="1700">
              <a:cs typeface="Calibri" panose="020F0502020204030204"/>
            </a:endParaRPr>
          </a:p>
          <a:p>
            <a:pPr marL="0" indent="0">
              <a:buNone/>
            </a:pPr>
            <a:r>
              <a:rPr lang="pl-PL" sz="1700">
                <a:ea typeface="+mn-lt"/>
                <a:cs typeface="+mn-lt"/>
              </a:rPr>
              <a:t> 12 września obie armie stanęły naprzeciw siebie w szyku bojowym. Siły były prawie równe.</a:t>
            </a:r>
            <a:endParaRPr lang="pl-PL" sz="1700"/>
          </a:p>
          <a:p>
            <a:pPr marL="0" indent="0">
              <a:buNone/>
            </a:pPr>
            <a:r>
              <a:rPr lang="pl-PL" sz="1700">
                <a:ea typeface="+mn-lt"/>
                <a:cs typeface="+mn-lt"/>
              </a:rPr>
              <a:t>Atak 20 tys. jazdy rozbił całkowicie wojska tureckie. Na placu padło kilka tys. Turków i 2 tys. żołnierzy wojsk chrześcijańskich, w tym kilkuset Polaków. Na drugi dzień zdobyto obóz, w ręce zwycięzców wpadło 117 dział, ok. tysiąca cetnarów prochu, 1,5 tys. cetnarów ołowiu i bogate łupy.</a:t>
            </a:r>
            <a:endParaRPr lang="pl-PL" sz="1700"/>
          </a:p>
          <a:p>
            <a:endParaRPr lang="pl-PL" sz="1700">
              <a:cs typeface="Calibri" panose="020F0502020204030204"/>
            </a:endParaRPr>
          </a:p>
        </p:txBody>
      </p:sp>
    </p:spTree>
    <p:extLst>
      <p:ext uri="{BB962C8B-B14F-4D97-AF65-F5344CB8AC3E}">
        <p14:creationId xmlns:p14="http://schemas.microsoft.com/office/powerpoint/2010/main" xmlns="" val="2719397080"/>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4E4D846-3AFC-4F86-8C35-24B0542A26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tekst, osoba, tłum&#10;&#10;Opis wygenerowany automatycznie">
            <a:extLst>
              <a:ext uri="{FF2B5EF4-FFF2-40B4-BE49-F238E27FC236}">
                <a16:creationId xmlns:a16="http://schemas.microsoft.com/office/drawing/2014/main" xmlns="" id="{9720FB6B-432F-4F06-90D7-53644988255C}"/>
              </a:ext>
            </a:extLst>
          </p:cNvPr>
          <p:cNvPicPr>
            <a:picLocks noChangeAspect="1"/>
          </p:cNvPicPr>
          <p:nvPr/>
        </p:nvPicPr>
        <p:blipFill rotWithShape="1">
          <a:blip r:embed="rId2"/>
          <a:srcRect l="15774" r="15717" b="551"/>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xmlns="" id="{284781B9-12CB-45C3-907A-9ED93FF72C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a:extLst>
              <a:ext uri="{FF2B5EF4-FFF2-40B4-BE49-F238E27FC236}">
                <a16:creationId xmlns:a16="http://schemas.microsoft.com/office/drawing/2014/main" xmlns="" id="{CF3FB645-1F64-4F02-B15E-88504E0C36B1}"/>
              </a:ext>
            </a:extLst>
          </p:cNvPr>
          <p:cNvSpPr>
            <a:spLocks noGrp="1"/>
          </p:cNvSpPr>
          <p:nvPr>
            <p:ph type="title"/>
          </p:nvPr>
        </p:nvSpPr>
        <p:spPr>
          <a:xfrm>
            <a:off x="8370470" y="1161288"/>
            <a:ext cx="3438144" cy="1124712"/>
          </a:xfrm>
        </p:spPr>
        <p:txBody>
          <a:bodyPr anchor="b">
            <a:normAutofit/>
          </a:bodyPr>
          <a:lstStyle/>
          <a:p>
            <a:r>
              <a:rPr lang="pl-PL" sz="2800">
                <a:cs typeface="Calibri Light"/>
              </a:rPr>
              <a:t>Slub z Marysieńką</a:t>
            </a:r>
            <a:endParaRPr lang="pl-PL" sz="2800"/>
          </a:p>
        </p:txBody>
      </p:sp>
      <p:sp>
        <p:nvSpPr>
          <p:cNvPr id="13" name="Rectangle 12">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ymbol zastępczy zawartości 2">
            <a:extLst>
              <a:ext uri="{FF2B5EF4-FFF2-40B4-BE49-F238E27FC236}">
                <a16:creationId xmlns:a16="http://schemas.microsoft.com/office/drawing/2014/main" xmlns="" id="{2890D802-0E66-4AA4-A41B-435488F1E63E}"/>
              </a:ext>
            </a:extLst>
          </p:cNvPr>
          <p:cNvSpPr>
            <a:spLocks noGrp="1"/>
          </p:cNvSpPr>
          <p:nvPr>
            <p:ph idx="1"/>
          </p:nvPr>
        </p:nvSpPr>
        <p:spPr>
          <a:xfrm>
            <a:off x="8370470" y="2718054"/>
            <a:ext cx="3438906" cy="3207258"/>
          </a:xfrm>
        </p:spPr>
        <p:txBody>
          <a:bodyPr vert="horz" lIns="91440" tIns="45720" rIns="91440" bIns="45720" rtlCol="0" anchor="t">
            <a:normAutofit/>
          </a:bodyPr>
          <a:lstStyle/>
          <a:p>
            <a:r>
              <a:rPr lang="pl-PL" sz="1700">
                <a:ea typeface="+mn-lt"/>
                <a:cs typeface="+mn-lt"/>
              </a:rPr>
              <a:t>14 maja 1665 wziął tajny, a 5 lipca 1665 oficjalny, ślub z Marysieńką. Oficjalny ślub był wielkim wydarzeniem w ówczesnej Europie. Udzielił go nuncjusz apostolski Antonio Pignatelli. Dla wielu stanowił on też niemały skandal, bowiem uroczystości odbywały się w czasie trwania żałoby po Zamoyskim, zaś tajny ślub miał miejsce zaledwie tydzień po śmierci pierwszego męża Marysieńki. </a:t>
            </a:r>
            <a:endParaRPr lang="pl-PL" sz="1700"/>
          </a:p>
        </p:txBody>
      </p:sp>
    </p:spTree>
    <p:extLst>
      <p:ext uri="{BB962C8B-B14F-4D97-AF65-F5344CB8AC3E}">
        <p14:creationId xmlns:p14="http://schemas.microsoft.com/office/powerpoint/2010/main" xmlns="" val="55162653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xmlns="" id="{C516425B-5191-4B9C-A7A6-181060D847C9}"/>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xmlns="" id="{5013581F-383A-4AFF-8D1C-F7D0AA7A859B}"/>
              </a:ext>
            </a:extLst>
          </p:cNvPr>
          <p:cNvSpPr>
            <a:spLocks noGrp="1"/>
          </p:cNvSpPr>
          <p:nvPr>
            <p:ph idx="1"/>
          </p:nvPr>
        </p:nvSpPr>
        <p:spPr/>
        <p:txBody>
          <a:bodyPr vert="horz" lIns="91440" tIns="45720" rIns="91440" bIns="45720" rtlCol="0" anchor="t">
            <a:normAutofit/>
          </a:bodyPr>
          <a:lstStyle/>
          <a:p>
            <a:pPr marL="0" indent="0">
              <a:buNone/>
            </a:pPr>
            <a:r>
              <a:rPr lang="pl-PL" sz="8000" dirty="0">
                <a:cs typeface="Calibri"/>
              </a:rPr>
              <a:t>Dziękuję za uwagę</a:t>
            </a:r>
            <a:r>
              <a:rPr lang="pl-PL" sz="4400" dirty="0">
                <a:cs typeface="Calibri"/>
              </a:rPr>
              <a:t> :)</a:t>
            </a:r>
          </a:p>
          <a:p>
            <a:pPr marL="0" indent="0">
              <a:buNone/>
            </a:pPr>
            <a:endParaRPr lang="pl-PL" sz="4400" dirty="0">
              <a:cs typeface="Calibri"/>
            </a:endParaRPr>
          </a:p>
        </p:txBody>
      </p:sp>
    </p:spTree>
    <p:extLst>
      <p:ext uri="{BB962C8B-B14F-4D97-AF65-F5344CB8AC3E}">
        <p14:creationId xmlns:p14="http://schemas.microsoft.com/office/powerpoint/2010/main" xmlns="" val="861219182"/>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319</Words>
  <Application>Microsoft Office PowerPoint</Application>
  <PresentationFormat>Niestandardowy</PresentationFormat>
  <Paragraphs>15</Paragraphs>
  <Slides>8</Slides>
  <Notes>0</Notes>
  <HiddenSlides>0</HiddenSlides>
  <MMClips>0</MMClips>
  <ScaleCrop>false</ScaleCrop>
  <HeadingPairs>
    <vt:vector size="4" baseType="variant">
      <vt:variant>
        <vt:lpstr>Motyw</vt:lpstr>
      </vt:variant>
      <vt:variant>
        <vt:i4>1</vt:i4>
      </vt:variant>
      <vt:variant>
        <vt:lpstr>Tytuły slajdów</vt:lpstr>
      </vt:variant>
      <vt:variant>
        <vt:i4>8</vt:i4>
      </vt:variant>
    </vt:vector>
  </HeadingPairs>
  <TitlesOfParts>
    <vt:vector size="9" baseType="lpstr">
      <vt:lpstr>Motyw pakietu Office</vt:lpstr>
      <vt:lpstr>Jan III Sobieski</vt:lpstr>
      <vt:lpstr>Kim był Jan III Sobieski?</vt:lpstr>
      <vt:lpstr>ŻYCIORYS</vt:lpstr>
      <vt:lpstr>Slajd 4</vt:lpstr>
      <vt:lpstr>Slajd 5</vt:lpstr>
      <vt:lpstr>Bitwa pod Wiedniem</vt:lpstr>
      <vt:lpstr>Slub z Marysieńką</vt:lpstr>
      <vt:lpstr>Slajd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Ja</dc:creator>
  <cp:lastModifiedBy>Ja</cp:lastModifiedBy>
  <cp:revision>183</cp:revision>
  <dcterms:created xsi:type="dcterms:W3CDTF">2021-09-08T13:56:38Z</dcterms:created>
  <dcterms:modified xsi:type="dcterms:W3CDTF">2021-09-08T15:04:29Z</dcterms:modified>
</cp:coreProperties>
</file>